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4FC6-22AB-400C-A880-806A32A66304}" type="datetimeFigureOut">
              <a:rPr lang="hr-HR" smtClean="0"/>
              <a:pPr/>
              <a:t>28.8.2015.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521C3A-84BA-42DB-9557-F9D09E7A30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4FC6-22AB-400C-A880-806A32A66304}" type="datetimeFigureOut">
              <a:rPr lang="hr-HR" smtClean="0"/>
              <a:pPr/>
              <a:t>28.8.2015.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1C3A-84BA-42DB-9557-F9D09E7A30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4FC6-22AB-400C-A880-806A32A66304}" type="datetimeFigureOut">
              <a:rPr lang="hr-HR" smtClean="0"/>
              <a:pPr/>
              <a:t>28.8.2015.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1C3A-84BA-42DB-9557-F9D09E7A30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4FC6-22AB-400C-A880-806A32A66304}" type="datetimeFigureOut">
              <a:rPr lang="hr-HR" smtClean="0"/>
              <a:pPr/>
              <a:t>28.8.2015.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521C3A-84BA-42DB-9557-F9D09E7A30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4FC6-22AB-400C-A880-806A32A66304}" type="datetimeFigureOut">
              <a:rPr lang="hr-HR" smtClean="0"/>
              <a:pPr/>
              <a:t>28.8.2015.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1C3A-84BA-42DB-9557-F9D09E7A301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4FC6-22AB-400C-A880-806A32A66304}" type="datetimeFigureOut">
              <a:rPr lang="hr-HR" smtClean="0"/>
              <a:pPr/>
              <a:t>28.8.2015.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1C3A-84BA-42DB-9557-F9D09E7A30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4FC6-22AB-400C-A880-806A32A66304}" type="datetimeFigureOut">
              <a:rPr lang="hr-HR" smtClean="0"/>
              <a:pPr/>
              <a:t>28.8.2015.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A521C3A-84BA-42DB-9557-F9D09E7A301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4FC6-22AB-400C-A880-806A32A66304}" type="datetimeFigureOut">
              <a:rPr lang="hr-HR" smtClean="0"/>
              <a:pPr/>
              <a:t>28.8.2015.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1C3A-84BA-42DB-9557-F9D09E7A30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4FC6-22AB-400C-A880-806A32A66304}" type="datetimeFigureOut">
              <a:rPr lang="hr-HR" smtClean="0"/>
              <a:pPr/>
              <a:t>28.8.2015.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1C3A-84BA-42DB-9557-F9D09E7A30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4FC6-22AB-400C-A880-806A32A66304}" type="datetimeFigureOut">
              <a:rPr lang="hr-HR" smtClean="0"/>
              <a:pPr/>
              <a:t>28.8.2015.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1C3A-84BA-42DB-9557-F9D09E7A30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4FC6-22AB-400C-A880-806A32A66304}" type="datetimeFigureOut">
              <a:rPr lang="hr-HR" smtClean="0"/>
              <a:pPr/>
              <a:t>28.8.2015.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1C3A-84BA-42DB-9557-F9D09E7A301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B04FC6-22AB-400C-A880-806A32A66304}" type="datetimeFigureOut">
              <a:rPr lang="hr-HR" smtClean="0"/>
              <a:pPr/>
              <a:t>28.8.2015.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521C3A-84BA-42DB-9557-F9D09E7A301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sz="6000" dirty="0" smtClean="0"/>
              <a:t>Projektna i terenska nastava – 3.razred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559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like za prebaciti\Terenska\P4150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60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like za prebaciti\Terenska\P415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447800"/>
            <a:ext cx="73152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2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slike za prebaciti\Terenska\P4150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36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slike za prebaciti\Terenska\P4150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90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slike za prebaciti\Terenska\P4150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44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slike za prebaciti\Terenska\P415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42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:\slike za prebaciti\Terenska\P4150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4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slike za prebaciti\Terenska\P4150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70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slike za prebaciti\Terenska\P4150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4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slike za prebaciti\Terenska\P4150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81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1. „</a:t>
            </a:r>
            <a:r>
              <a:rPr lang="hr-HR" u="sng" dirty="0" smtClean="0"/>
              <a:t>Čitamo mi u obitelji svi</a:t>
            </a:r>
            <a:r>
              <a:rPr lang="hr-HR" dirty="0" smtClean="0"/>
              <a:t>!”</a:t>
            </a:r>
          </a:p>
          <a:p>
            <a:r>
              <a:rPr lang="hr-HR" dirty="0" smtClean="0"/>
              <a:t>     (Iva Franić, Ivana </a:t>
            </a:r>
            <a:r>
              <a:rPr lang="hr-HR" dirty="0" err="1" smtClean="0"/>
              <a:t>Gubić</a:t>
            </a:r>
            <a:r>
              <a:rPr lang="hr-HR" dirty="0" smtClean="0"/>
              <a:t>, Rahela R. </a:t>
            </a:r>
            <a:r>
              <a:rPr lang="hr-HR" dirty="0" err="1" smtClean="0"/>
              <a:t>Ivakić</a:t>
            </a:r>
            <a:r>
              <a:rPr lang="hr-HR" dirty="0" smtClean="0"/>
              <a:t>)</a:t>
            </a:r>
          </a:p>
          <a:p>
            <a:endParaRPr lang="hr-HR" dirty="0" smtClean="0"/>
          </a:p>
          <a:p>
            <a:r>
              <a:rPr lang="hr-HR" dirty="0" smtClean="0"/>
              <a:t>2. </a:t>
            </a:r>
            <a:r>
              <a:rPr lang="hr-HR" u="sng" dirty="0" smtClean="0"/>
              <a:t>Terenska nastava : Slavonski Brod</a:t>
            </a:r>
          </a:p>
          <a:p>
            <a:r>
              <a:rPr lang="hr-HR" dirty="0"/>
              <a:t> </a:t>
            </a:r>
            <a:r>
              <a:rPr lang="hr-HR" dirty="0" smtClean="0"/>
              <a:t>    ( Anka </a:t>
            </a:r>
            <a:r>
              <a:rPr lang="hr-HR" dirty="0" err="1" smtClean="0"/>
              <a:t>Divković</a:t>
            </a:r>
            <a:r>
              <a:rPr lang="hr-HR" dirty="0" smtClean="0"/>
              <a:t>, Iva Franić, Ivana </a:t>
            </a:r>
            <a:r>
              <a:rPr lang="hr-HR" dirty="0" err="1" smtClean="0"/>
              <a:t>Gubić</a:t>
            </a:r>
            <a:r>
              <a:rPr lang="hr-HR" dirty="0" smtClean="0"/>
              <a:t>,Rahela R. </a:t>
            </a:r>
            <a:r>
              <a:rPr lang="hr-HR" dirty="0" err="1" smtClean="0"/>
              <a:t>Ivakić</a:t>
            </a:r>
            <a:r>
              <a:rPr lang="hr-HR" dirty="0" smtClean="0"/>
              <a:t>)</a:t>
            </a:r>
          </a:p>
          <a:p>
            <a:endParaRPr lang="hr-HR" dirty="0" smtClean="0"/>
          </a:p>
          <a:p>
            <a:r>
              <a:rPr lang="hr-HR" dirty="0" smtClean="0"/>
              <a:t>3. </a:t>
            </a:r>
            <a:r>
              <a:rPr lang="hr-HR" u="sng" dirty="0" smtClean="0"/>
              <a:t>Integrirani dan :Dan planeta Zemlje –„</a:t>
            </a:r>
            <a:r>
              <a:rPr lang="hr-HR" u="sng" dirty="0" err="1" smtClean="0"/>
              <a:t>Tree</a:t>
            </a:r>
            <a:r>
              <a:rPr lang="hr-HR" u="sng" dirty="0" smtClean="0"/>
              <a:t> </a:t>
            </a:r>
            <a:r>
              <a:rPr lang="hr-HR" u="sng" dirty="0" err="1" smtClean="0"/>
              <a:t>talks</a:t>
            </a:r>
            <a:r>
              <a:rPr lang="hr-HR" u="sng" dirty="0" smtClean="0"/>
              <a:t>!”</a:t>
            </a:r>
          </a:p>
          <a:p>
            <a:r>
              <a:rPr lang="hr-HR" dirty="0" smtClean="0"/>
              <a:t>       (Ivana </a:t>
            </a:r>
            <a:r>
              <a:rPr lang="hr-HR" dirty="0" err="1" smtClean="0"/>
              <a:t>Gubić</a:t>
            </a:r>
            <a:r>
              <a:rPr lang="hr-HR" dirty="0" smtClean="0"/>
              <a:t>  i Rahela R. </a:t>
            </a:r>
            <a:r>
              <a:rPr lang="hr-HR" dirty="0" err="1" smtClean="0"/>
              <a:t>Ivakić</a:t>
            </a:r>
            <a:r>
              <a:rPr lang="hr-HR" dirty="0" smtClean="0"/>
              <a:t>)</a:t>
            </a:r>
          </a:p>
          <a:p>
            <a:endParaRPr lang="hr-HR" dirty="0" smtClean="0"/>
          </a:p>
          <a:p>
            <a:r>
              <a:rPr lang="hr-HR" dirty="0" smtClean="0"/>
              <a:t>4. </a:t>
            </a:r>
            <a:r>
              <a:rPr lang="hr-HR" u="sng" dirty="0" smtClean="0"/>
              <a:t>Igračke kroz vrijeme </a:t>
            </a:r>
          </a:p>
          <a:p>
            <a:r>
              <a:rPr lang="hr-HR" dirty="0" smtClean="0"/>
              <a:t>      ( Rahela </a:t>
            </a:r>
            <a:r>
              <a:rPr lang="hr-HR" dirty="0" err="1" smtClean="0"/>
              <a:t>Radecki</a:t>
            </a:r>
            <a:r>
              <a:rPr lang="hr-HR" dirty="0" smtClean="0"/>
              <a:t> </a:t>
            </a:r>
            <a:r>
              <a:rPr lang="hr-HR" dirty="0" err="1" smtClean="0"/>
              <a:t>Ivakić</a:t>
            </a:r>
            <a:r>
              <a:rPr lang="hr-HR" dirty="0" smtClean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50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slike za prebaciti\Terenska\P4150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68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Integrirani dan: </a:t>
            </a:r>
            <a:r>
              <a:rPr lang="hr-HR" dirty="0" err="1" smtClean="0"/>
              <a:t>dpz</a:t>
            </a:r>
            <a:r>
              <a:rPr lang="hr-HR" dirty="0" smtClean="0"/>
              <a:t> – „</a:t>
            </a:r>
            <a:r>
              <a:rPr lang="hr-HR" dirty="0" err="1" smtClean="0"/>
              <a:t>Tree</a:t>
            </a:r>
            <a:r>
              <a:rPr lang="hr-HR" dirty="0" smtClean="0"/>
              <a:t> </a:t>
            </a:r>
            <a:r>
              <a:rPr lang="hr-HR" dirty="0" err="1" smtClean="0"/>
              <a:t>talks</a:t>
            </a:r>
            <a:r>
              <a:rPr lang="hr-HR" dirty="0" smtClean="0"/>
              <a:t>”!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u="sng" dirty="0" smtClean="0"/>
              <a:t>CILJ</a:t>
            </a:r>
            <a:r>
              <a:rPr lang="hr-HR" dirty="0" smtClean="0"/>
              <a:t>:obilježiti Dan planeta Zemlje</a:t>
            </a:r>
          </a:p>
          <a:p>
            <a:r>
              <a:rPr lang="hr-HR" u="sng" dirty="0" smtClean="0"/>
              <a:t>ISHODI</a:t>
            </a:r>
            <a:r>
              <a:rPr lang="hr-HR" dirty="0" smtClean="0"/>
              <a:t>:</a:t>
            </a:r>
          </a:p>
          <a:p>
            <a:r>
              <a:rPr lang="hr-HR" dirty="0" smtClean="0"/>
              <a:t>-spoznati važnost očuvanja okoliša</a:t>
            </a:r>
          </a:p>
          <a:p>
            <a:r>
              <a:rPr lang="hr-HR" dirty="0" smtClean="0"/>
              <a:t>- upoznati nastanak Zemlje(kontinenti)</a:t>
            </a:r>
          </a:p>
          <a:p>
            <a:r>
              <a:rPr lang="hr-HR" dirty="0" smtClean="0"/>
              <a:t>- upoznati uvjete koji omogućuju rast drveća na različitim kontinentima</a:t>
            </a:r>
          </a:p>
          <a:p>
            <a:r>
              <a:rPr lang="hr-HR" dirty="0" smtClean="0"/>
              <a:t>- osvijestiti važnost i ulogu biljaka za očuvanje života na Zemlji</a:t>
            </a:r>
          </a:p>
          <a:p>
            <a:r>
              <a:rPr lang="hr-HR" dirty="0" smtClean="0"/>
              <a:t>- ponoviti prostorno oblikovanje i snalaženje na karti</a:t>
            </a:r>
          </a:p>
          <a:p>
            <a:r>
              <a:rPr lang="hr-HR" dirty="0" smtClean="0"/>
              <a:t>-razvijanje i njegovanje ekološke svijesti</a:t>
            </a:r>
          </a:p>
          <a:p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968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u="sng" dirty="0" smtClean="0"/>
              <a:t>Integrirani predmeti</a:t>
            </a:r>
            <a:r>
              <a:rPr lang="hr-HR" dirty="0" smtClean="0"/>
              <a:t>:</a:t>
            </a:r>
            <a:br>
              <a:rPr lang="hr-HR" dirty="0" smtClean="0"/>
            </a:br>
            <a:r>
              <a:rPr lang="hr-HR" dirty="0" err="1" smtClean="0"/>
              <a:t>hj</a:t>
            </a:r>
            <a:r>
              <a:rPr lang="hr-HR" dirty="0" smtClean="0"/>
              <a:t>,  </a:t>
            </a:r>
            <a:r>
              <a:rPr lang="hr-HR" dirty="0" err="1" smtClean="0"/>
              <a:t>gk</a:t>
            </a:r>
            <a:r>
              <a:rPr lang="hr-HR" dirty="0" smtClean="0"/>
              <a:t>,  </a:t>
            </a:r>
            <a:r>
              <a:rPr lang="hr-HR" dirty="0" err="1" smtClean="0"/>
              <a:t>pid</a:t>
            </a:r>
            <a:r>
              <a:rPr lang="hr-HR" dirty="0" smtClean="0"/>
              <a:t>,  lk,  ej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u="sng" dirty="0" smtClean="0"/>
              <a:t>RADNA SKUPINA</a:t>
            </a:r>
            <a:r>
              <a:rPr lang="hr-HR" dirty="0" smtClean="0"/>
              <a:t>: 3.a i 3.b razred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</a:t>
            </a:r>
            <a:r>
              <a:rPr lang="hr-HR" u="sng" dirty="0" smtClean="0"/>
              <a:t>NAČIN RADA</a:t>
            </a:r>
            <a:r>
              <a:rPr lang="hr-HR" dirty="0" smtClean="0"/>
              <a:t>: timski rad( 6 skupina)</a:t>
            </a:r>
          </a:p>
          <a:p>
            <a:pPr marL="0" indent="0">
              <a:buNone/>
            </a:pPr>
            <a:r>
              <a:rPr lang="hr-HR" dirty="0"/>
              <a:t>(učenici su raspoređeni u 6 timova koji su nazvani imenima 6 kontinenata)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</a:t>
            </a:r>
            <a:r>
              <a:rPr lang="hr-HR" u="sng" dirty="0" smtClean="0"/>
              <a:t>RADNI MATERIJAL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r>
              <a:rPr lang="hr-HR" dirty="0" smtClean="0"/>
              <a:t>- Kolaž papir,novinski papir, </a:t>
            </a:r>
            <a:r>
              <a:rPr lang="hr-HR" dirty="0" err="1" smtClean="0"/>
              <a:t>hamer</a:t>
            </a:r>
            <a:r>
              <a:rPr lang="hr-HR" dirty="0" smtClean="0"/>
              <a:t> papir, škare,ljepilo, papirnate  vrećice,flomasteri, tempere,atlas svijeta, enciklopedija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153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AKTIVNOSTI ZA UČENIKE: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- u atlasu svijete </a:t>
            </a:r>
            <a:r>
              <a:rPr lang="hr-HR" u="sng" dirty="0" smtClean="0"/>
              <a:t>pronaći kontinent </a:t>
            </a:r>
            <a:r>
              <a:rPr lang="hr-HR" dirty="0" smtClean="0"/>
              <a:t>svoga tima</a:t>
            </a:r>
          </a:p>
          <a:p>
            <a:r>
              <a:rPr lang="hr-HR" dirty="0" smtClean="0"/>
              <a:t>- u enciklopediji </a:t>
            </a:r>
            <a:r>
              <a:rPr lang="hr-HR" u="sng" dirty="0" smtClean="0"/>
              <a:t>pronaći zanimljivosti </a:t>
            </a:r>
            <a:r>
              <a:rPr lang="hr-HR" dirty="0" smtClean="0"/>
              <a:t>vezane uz drveće karakteristično za određeni kontinent</a:t>
            </a:r>
          </a:p>
          <a:p>
            <a:r>
              <a:rPr lang="hr-HR" dirty="0" smtClean="0"/>
              <a:t>- na </a:t>
            </a:r>
            <a:r>
              <a:rPr lang="hr-HR" dirty="0" err="1" smtClean="0"/>
              <a:t>hamer</a:t>
            </a:r>
            <a:r>
              <a:rPr lang="hr-HR" dirty="0" smtClean="0"/>
              <a:t> papir </a:t>
            </a:r>
            <a:r>
              <a:rPr lang="hr-HR" u="sng" dirty="0" smtClean="0"/>
              <a:t>nacrtati obris kontinenta</a:t>
            </a:r>
          </a:p>
          <a:p>
            <a:r>
              <a:rPr lang="hr-HR" dirty="0" smtClean="0"/>
              <a:t>- </a:t>
            </a:r>
            <a:r>
              <a:rPr lang="hr-HR" u="sng" dirty="0" smtClean="0"/>
              <a:t>izrezati lik </a:t>
            </a:r>
            <a:r>
              <a:rPr lang="hr-HR" dirty="0" smtClean="0"/>
              <a:t>kontinenta i </a:t>
            </a:r>
            <a:r>
              <a:rPr lang="hr-HR" u="sng" dirty="0" smtClean="0"/>
              <a:t>obojiti</a:t>
            </a:r>
            <a:r>
              <a:rPr lang="hr-HR" dirty="0" smtClean="0"/>
              <a:t> ga temperama što sličnije prikazu na karti te </a:t>
            </a:r>
            <a:r>
              <a:rPr lang="hr-HR" u="sng" dirty="0" smtClean="0"/>
              <a:t>napisati ime </a:t>
            </a:r>
            <a:r>
              <a:rPr lang="hr-HR" dirty="0" smtClean="0"/>
              <a:t>kontinenta velikim tiskanim slovima</a:t>
            </a:r>
          </a:p>
          <a:p>
            <a:r>
              <a:rPr lang="hr-HR" dirty="0" smtClean="0"/>
              <a:t>- ispod imena kontinenta </a:t>
            </a:r>
            <a:r>
              <a:rPr lang="hr-HR" u="sng" dirty="0" smtClean="0"/>
              <a:t>ispisati vrste drveća </a:t>
            </a:r>
            <a:r>
              <a:rPr lang="hr-HR" dirty="0" smtClean="0"/>
              <a:t>koje su pronašli u enciklopediji( svaki učenik u timu tijekom izlaganja  reći će jednu zanimljivost o drvetu koje je pronašao)</a:t>
            </a:r>
          </a:p>
          <a:p>
            <a:r>
              <a:rPr lang="hr-HR" dirty="0" smtClean="0"/>
              <a:t>- od papirnate vrećice </a:t>
            </a:r>
            <a:r>
              <a:rPr lang="hr-HR" u="sng" dirty="0" smtClean="0"/>
              <a:t>izraditi nekoliko stabala </a:t>
            </a:r>
            <a:r>
              <a:rPr lang="hr-HR" dirty="0" smtClean="0"/>
              <a:t>po uzoru na pokaz i </a:t>
            </a:r>
            <a:r>
              <a:rPr lang="hr-HR" u="sng" dirty="0" smtClean="0"/>
              <a:t>izrezati listove </a:t>
            </a:r>
            <a:r>
              <a:rPr lang="hr-HR" dirty="0" smtClean="0"/>
              <a:t> u boji iz kolaž papira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596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- „papirnato drveće” </a:t>
            </a:r>
            <a:r>
              <a:rPr lang="hr-HR" u="sng" dirty="0" smtClean="0"/>
              <a:t>zalijepiti</a:t>
            </a:r>
            <a:r>
              <a:rPr lang="hr-HR" dirty="0" smtClean="0"/>
              <a:t> na kontinent</a:t>
            </a:r>
          </a:p>
          <a:p>
            <a:r>
              <a:rPr lang="hr-HR" dirty="0" smtClean="0"/>
              <a:t>- </a:t>
            </a:r>
            <a:r>
              <a:rPr lang="hr-HR" u="sng" dirty="0" smtClean="0"/>
              <a:t>naučiti </a:t>
            </a:r>
            <a:r>
              <a:rPr lang="hr-HR" dirty="0" smtClean="0"/>
              <a:t>kako se izgovara ime svakog kontinenta na engleskom jeziku</a:t>
            </a:r>
          </a:p>
          <a:p>
            <a:r>
              <a:rPr lang="hr-HR" dirty="0" smtClean="0"/>
              <a:t>- </a:t>
            </a:r>
            <a:r>
              <a:rPr lang="hr-HR" u="sng" dirty="0" smtClean="0"/>
              <a:t>pripremiti izlaganje</a:t>
            </a:r>
            <a:r>
              <a:rPr lang="hr-HR" dirty="0" smtClean="0"/>
              <a:t>  ( svaki tim po 5 min.)</a:t>
            </a:r>
          </a:p>
          <a:p>
            <a:r>
              <a:rPr lang="hr-HR" dirty="0" smtClean="0"/>
              <a:t>- </a:t>
            </a:r>
            <a:r>
              <a:rPr lang="hr-HR" u="sng" dirty="0" smtClean="0"/>
              <a:t>osmisliti  jedan stih </a:t>
            </a:r>
            <a:r>
              <a:rPr lang="hr-HR" dirty="0" smtClean="0"/>
              <a:t>za pjesmu „Drvo govori” i pokušati ga </a:t>
            </a:r>
            <a:r>
              <a:rPr lang="hr-HR" u="sng" dirty="0" smtClean="0"/>
              <a:t>otpjevati</a:t>
            </a:r>
          </a:p>
          <a:p>
            <a:r>
              <a:rPr lang="hr-HR" dirty="0" smtClean="0"/>
              <a:t>- od ostatka </a:t>
            </a:r>
            <a:r>
              <a:rPr lang="hr-HR" dirty="0" err="1" smtClean="0"/>
              <a:t>hamer</a:t>
            </a:r>
            <a:r>
              <a:rPr lang="hr-HR" dirty="0" smtClean="0"/>
              <a:t> papira </a:t>
            </a:r>
            <a:r>
              <a:rPr lang="hr-HR" u="sng" dirty="0" smtClean="0"/>
              <a:t>izraditi bedž </a:t>
            </a:r>
            <a:r>
              <a:rPr lang="hr-HR" dirty="0" smtClean="0"/>
              <a:t>na kojem se treba naći sličica drveta  i jedna eko poruka</a:t>
            </a:r>
          </a:p>
          <a:p>
            <a:r>
              <a:rPr lang="hr-HR" dirty="0" smtClean="0"/>
              <a:t>( rade svi učenici u završnom dijelu radnog dana)</a:t>
            </a:r>
          </a:p>
          <a:p>
            <a:r>
              <a:rPr lang="hr-HR" dirty="0" smtClean="0"/>
              <a:t>- </a:t>
            </a:r>
            <a:r>
              <a:rPr lang="hr-HR" u="sng" dirty="0" smtClean="0"/>
              <a:t>izlaganje timova</a:t>
            </a:r>
          </a:p>
          <a:p>
            <a:r>
              <a:rPr lang="hr-HR" dirty="0" smtClean="0"/>
              <a:t>- </a:t>
            </a:r>
            <a:r>
              <a:rPr lang="hr-HR" u="sng" dirty="0" smtClean="0"/>
              <a:t>evaluacija</a:t>
            </a:r>
            <a:r>
              <a:rPr lang="hr-HR" dirty="0" smtClean="0"/>
              <a:t> ( danas sam naučio/naučila …i svidjelo mi se/nije mi se svidjelo …)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081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slike za prebaciti\DPZ\P4170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29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like za prebaciti\DPZ\P4170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72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like za prebaciti\DPZ\P4170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61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like za prebaciti\DPZ\P4170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17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like za prebaciti\DPZ\P4170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2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1.”Čitamo mi u obitelji svi”!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u="sng" dirty="0" smtClean="0"/>
              <a:t>VREMENIK</a:t>
            </a:r>
            <a:r>
              <a:rPr lang="hr-HR" dirty="0" smtClean="0"/>
              <a:t>:studeni, 2014. – ožujak, 2015.</a:t>
            </a:r>
          </a:p>
          <a:p>
            <a:r>
              <a:rPr lang="hr-HR" u="sng" dirty="0" smtClean="0"/>
              <a:t>CILJ</a:t>
            </a:r>
            <a:r>
              <a:rPr lang="hr-HR" dirty="0" smtClean="0"/>
              <a:t>:</a:t>
            </a:r>
          </a:p>
          <a:p>
            <a:r>
              <a:rPr lang="hr-HR" dirty="0" smtClean="0"/>
              <a:t>- poboljšati kulturu čitanja učenika i članova njihove uže obitelji.</a:t>
            </a:r>
          </a:p>
          <a:p>
            <a:r>
              <a:rPr lang="hr-HR" dirty="0" smtClean="0"/>
              <a:t>- osvijestiti povezanost opće kulture i pismenosti s čitanjem knjiga.</a:t>
            </a:r>
          </a:p>
          <a:p>
            <a:r>
              <a:rPr lang="hr-HR" u="sng" dirty="0" smtClean="0"/>
              <a:t>ZADACI</a:t>
            </a:r>
            <a:r>
              <a:rPr lang="hr-HR" dirty="0" smtClean="0"/>
              <a:t>: </a:t>
            </a:r>
          </a:p>
          <a:p>
            <a:r>
              <a:rPr lang="hr-HR" dirty="0" smtClean="0"/>
              <a:t>- pročitati zadanu(odabranu) knjigu,prepoznati autora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720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like za prebaciti\DPZ\P4170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7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slike za prebaciti\DPZ\P41701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60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slike za prebaciti\DPZ\P4170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12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slike za prebaciti\DPZ\P4170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49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slike za prebaciti\DPZ\P4170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77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slike za prebaciti\DPZ\P4170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88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slike za prebaciti\DPZ\P41701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02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slike za prebaciti\DPZ\P41701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08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slike za prebaciti\DPZ\P4170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92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slike za prebaciti\DPZ\P4170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16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476672"/>
            <a:ext cx="8686800" cy="5760640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- pronaći poruku djela</a:t>
            </a:r>
          </a:p>
          <a:p>
            <a:r>
              <a:rPr lang="hr-HR" dirty="0" smtClean="0"/>
              <a:t>- istražiti na </a:t>
            </a:r>
            <a:r>
              <a:rPr lang="hr-HR" dirty="0" err="1" smtClean="0"/>
              <a:t>internetu</a:t>
            </a:r>
            <a:r>
              <a:rPr lang="hr-HR" dirty="0" smtClean="0"/>
              <a:t> povezanost knjige s medijski popraćenim djelom (film, crtić, strip,…)</a:t>
            </a:r>
          </a:p>
          <a:p>
            <a:r>
              <a:rPr lang="hr-HR" dirty="0" smtClean="0"/>
              <a:t>- otkriti neku zanimljivost o knjizi ili autoru,nekom određenom liku ili neobičnom događaju, mjestu radnje,…</a:t>
            </a:r>
          </a:p>
          <a:p>
            <a:r>
              <a:rPr lang="hr-HR" dirty="0" smtClean="0"/>
              <a:t>TKO SUDJELUJE?</a:t>
            </a:r>
          </a:p>
          <a:p>
            <a:r>
              <a:rPr lang="hr-HR" dirty="0" smtClean="0"/>
              <a:t>Učenici 3.razreda i članovi njihove uže obitelji.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78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slike za prebaciti\DPZ\P4170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80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slike za prebaciti\DPZ\P4170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60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slike za prebaciti\DPZ\P4170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17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slike za prebaciti\DPZ\P41701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43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slike za prebaciti\DPZ\P4170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86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slike za prebaciti\DPZ\P4170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53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PROJEKT: igračke kroz vrijeme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u="sng" dirty="0" smtClean="0"/>
              <a:t>CILJ</a:t>
            </a:r>
            <a:r>
              <a:rPr lang="hr-HR" dirty="0" smtClean="0"/>
              <a:t>: Upoznati povijest igračaka i probuditi </a:t>
            </a:r>
          </a:p>
          <a:p>
            <a:r>
              <a:rPr lang="hr-HR" dirty="0"/>
              <a:t> </a:t>
            </a:r>
            <a:r>
              <a:rPr lang="hr-HR" dirty="0" smtClean="0"/>
              <a:t>         dječju maštu i kreativnost</a:t>
            </a:r>
          </a:p>
          <a:p>
            <a:r>
              <a:rPr lang="hr-HR" u="sng" dirty="0" smtClean="0"/>
              <a:t>ZADACI</a:t>
            </a:r>
            <a:r>
              <a:rPr lang="hr-HR" dirty="0" smtClean="0"/>
              <a:t>:</a:t>
            </a:r>
          </a:p>
          <a:p>
            <a:r>
              <a:rPr lang="hr-HR" dirty="0" smtClean="0"/>
              <a:t>- istražiti povijest igračaka od davnih vremena do danas</a:t>
            </a:r>
          </a:p>
          <a:p>
            <a:r>
              <a:rPr lang="hr-HR" dirty="0" smtClean="0"/>
              <a:t>- izraditi vlastitu igračku po uzoru na stare igračke</a:t>
            </a:r>
          </a:p>
          <a:p>
            <a:r>
              <a:rPr lang="hr-HR" dirty="0" smtClean="0"/>
              <a:t>- napisati kratak izvještaj tijeka aktivnosti</a:t>
            </a:r>
          </a:p>
          <a:p>
            <a:r>
              <a:rPr lang="hr-HR" u="sng" dirty="0" smtClean="0"/>
              <a:t>VREMENIK</a:t>
            </a:r>
            <a:r>
              <a:rPr lang="hr-HR" dirty="0" smtClean="0"/>
              <a:t>: veljača – travanj, 2015.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257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AKTIVNOSTI ZA UČENIKE: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- zajedno sa svojom obitelji </a:t>
            </a:r>
            <a:r>
              <a:rPr lang="hr-HR" u="sng" dirty="0" smtClean="0"/>
              <a:t>istraži povijest igračaka</a:t>
            </a:r>
            <a:r>
              <a:rPr lang="hr-HR" dirty="0" smtClean="0"/>
              <a:t> na </a:t>
            </a:r>
            <a:r>
              <a:rPr lang="hr-HR" dirty="0" err="1" smtClean="0"/>
              <a:t>internetu</a:t>
            </a:r>
            <a:r>
              <a:rPr lang="hr-HR" dirty="0" smtClean="0"/>
              <a:t> ili nekom drugom mediju</a:t>
            </a:r>
          </a:p>
          <a:p>
            <a:r>
              <a:rPr lang="hr-HR" dirty="0" smtClean="0"/>
              <a:t>- odlučiti se koju igračku iz davnih vremena bi voljeli i mogli </a:t>
            </a:r>
            <a:r>
              <a:rPr lang="hr-HR" u="sng" dirty="0" smtClean="0"/>
              <a:t>izraditi</a:t>
            </a:r>
            <a:r>
              <a:rPr lang="hr-HR" dirty="0" smtClean="0"/>
              <a:t>( koristiti prirodne materijale tako da igračka bude što sličnija originalu)</a:t>
            </a:r>
          </a:p>
          <a:p>
            <a:r>
              <a:rPr lang="hr-HR" dirty="0" smtClean="0"/>
              <a:t>- </a:t>
            </a:r>
            <a:r>
              <a:rPr lang="hr-HR" u="sng" dirty="0" smtClean="0"/>
              <a:t>voditi mali dnevnik </a:t>
            </a:r>
            <a:r>
              <a:rPr lang="hr-HR" dirty="0" smtClean="0"/>
              <a:t>rada(tijek aktivnosti)</a:t>
            </a:r>
          </a:p>
          <a:p>
            <a:r>
              <a:rPr lang="hr-HR" dirty="0" smtClean="0"/>
              <a:t>- </a:t>
            </a:r>
            <a:r>
              <a:rPr lang="hr-HR" u="sng" dirty="0" smtClean="0"/>
              <a:t>odgovoriti na pitanja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690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1.Misliš li da su djeca prije bila sretnija ili manje sretna zbog nedostatka obilja modernih igračaka kakve imamo danas ?</a:t>
            </a:r>
          </a:p>
          <a:p>
            <a:r>
              <a:rPr lang="hr-HR" dirty="0" smtClean="0"/>
              <a:t>2.Ispitaj svoje bake,i djedove ili još starije pretke kako su se igrali i što su koristili u igri?</a:t>
            </a:r>
          </a:p>
          <a:p>
            <a:r>
              <a:rPr lang="hr-HR" dirty="0" smtClean="0"/>
              <a:t>3.Ima li veze podneblje ili godišnje doba s vrstom igračaka i igara?</a:t>
            </a:r>
          </a:p>
          <a:p>
            <a:r>
              <a:rPr lang="hr-HR" dirty="0" smtClean="0"/>
              <a:t>4.Je su li roditelji tvojim bakama i djedovima kupovali igračke ili su ih izrađivali sami?</a:t>
            </a:r>
          </a:p>
          <a:p>
            <a:r>
              <a:rPr lang="hr-HR" dirty="0" smtClean="0"/>
              <a:t>5.Postoji li razlika između „muških” i „ženskih” igara/igračaka?</a:t>
            </a:r>
          </a:p>
          <a:p>
            <a:r>
              <a:rPr lang="hr-HR" dirty="0" smtClean="0"/>
              <a:t>6.Nauči jednu ili dvije stare igre koje ćeš prezentirati  pred učenicima u svom razredu!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796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 smtClean="0"/>
              <a:t>Sviralo,   Karlo mišić, 3.a</a:t>
            </a:r>
            <a:endParaRPr lang="hr-HR" sz="40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007269"/>
            <a:ext cx="5340350" cy="4005262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8680"/>
            <a:ext cx="4283968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9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Upute i smjernice pismenog zadatka: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- učenik </a:t>
            </a:r>
            <a:r>
              <a:rPr lang="hr-HR" u="sng" dirty="0" smtClean="0"/>
              <a:t>donosi knjigu kući </a:t>
            </a:r>
            <a:r>
              <a:rPr lang="hr-HR" dirty="0" smtClean="0"/>
              <a:t>i u roku od tjedan dana(od ponedjeljka do petka) </a:t>
            </a:r>
            <a:r>
              <a:rPr lang="hr-HR" u="sng" dirty="0" smtClean="0"/>
              <a:t>čita zajedno s ukućanima </a:t>
            </a:r>
            <a:r>
              <a:rPr lang="hr-HR" dirty="0" smtClean="0"/>
              <a:t>(svatko jedan dio) te u bilježnicu za praćenje </a:t>
            </a:r>
            <a:r>
              <a:rPr lang="hr-HR" u="sng" dirty="0" smtClean="0"/>
              <a:t>piše zabilješke prema zadacima</a:t>
            </a:r>
          </a:p>
          <a:p>
            <a:r>
              <a:rPr lang="hr-HR" dirty="0" smtClean="0"/>
              <a:t>- na početku i završetku čitanja učenik piše u bilježnicu nadnevak</a:t>
            </a:r>
          </a:p>
          <a:p>
            <a:r>
              <a:rPr lang="hr-HR" dirty="0" smtClean="0"/>
              <a:t>- na školskom satu na kojem predaje bilježnicu,učenik ima priliku 10 minuta </a:t>
            </a:r>
            <a:r>
              <a:rPr lang="hr-HR" u="sng" dirty="0" smtClean="0"/>
              <a:t>prezentirati svoj uradak</a:t>
            </a:r>
          </a:p>
          <a:p>
            <a:r>
              <a:rPr lang="hr-HR" dirty="0" smtClean="0"/>
              <a:t>- svaki član obitelji koji je čitao određeni dio treba </a:t>
            </a:r>
            <a:r>
              <a:rPr lang="hr-HR" u="sng" dirty="0" smtClean="0"/>
              <a:t>napisati svoje mišljenje o djelu</a:t>
            </a:r>
          </a:p>
          <a:p>
            <a:r>
              <a:rPr lang="hr-HR" dirty="0" smtClean="0"/>
              <a:t>- za odrađeni zadatak učenik dobiva pismenu i opisnu ocjenu iz Hrvatskog jezika i književnosti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528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smtClean="0"/>
              <a:t>PIŠTALJKA, MARKO MIŠIĆ, 3.A</a:t>
            </a:r>
            <a:endParaRPr lang="hr-HR" sz="32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9" name="Rezervirano mjesto slike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5" b="1515"/>
          <a:stretch>
            <a:fillRect/>
          </a:stretch>
        </p:blipFill>
        <p:spPr>
          <a:xfrm>
            <a:off x="5436096" y="1340767"/>
            <a:ext cx="2970331" cy="2160241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48680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5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 smtClean="0"/>
              <a:t>DRVENI VLAK,</a:t>
            </a:r>
            <a:br>
              <a:rPr lang="hr-HR" sz="4000" dirty="0" smtClean="0"/>
            </a:br>
            <a:r>
              <a:rPr lang="hr-HR" sz="4000" dirty="0" smtClean="0"/>
              <a:t> EDUARDO GLAVAŠ, 3.A</a:t>
            </a:r>
            <a:endParaRPr lang="hr-HR" sz="40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F:\RAHELA\slike za prebaciti\PROJEKT - Igračke kroz vrijeme,2015.3.a\P4200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547260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99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400" dirty="0" smtClean="0"/>
              <a:t>DRVENI VLAK, MATEO ARTIĆ, 3.A</a:t>
            </a:r>
            <a:endParaRPr lang="hr-HR" sz="44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1" name="Rezervirano mjesto slike 1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5" b="1515"/>
          <a:stretch>
            <a:fillRect/>
          </a:stretch>
        </p:blipFill>
        <p:spPr>
          <a:xfrm>
            <a:off x="2195736" y="260648"/>
            <a:ext cx="5029200" cy="3657600"/>
          </a:xfrm>
        </p:spPr>
      </p:pic>
    </p:spTree>
    <p:extLst>
      <p:ext uri="{BB962C8B-B14F-4D97-AF65-F5344CB8AC3E}">
        <p14:creationId xmlns:p14="http://schemas.microsoft.com/office/powerpoint/2010/main" xmlns="" val="11027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RAHELA\slike za prebaciti\PROJEKT - Igračke kroz vrijeme,2015.3.a\P4200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49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RAHELA\slike za prebaciti\PROJEKT - Igračke kroz vrijeme,2015.3.a\P4200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87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RAHELA\slike za prebaciti\PROJEKT - Igračke kroz vrijeme,2015.3.a\P4200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47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RAHELA\slike za prebaciti\PROJEKT - Igračke kroz vrijeme,2015.3.a\P4200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5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5" b="1515"/>
          <a:stretch>
            <a:fillRect/>
          </a:stretch>
        </p:blipFill>
        <p:spPr>
          <a:xfrm>
            <a:off x="3492500" y="549275"/>
            <a:ext cx="5029200" cy="36576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400" dirty="0" smtClean="0"/>
              <a:t>DRVENE LUTKICE, MARIJA RIBIĆ, 3.A</a:t>
            </a:r>
            <a:endParaRPr lang="hr-HR" sz="44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75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  K r a j !!!</a:t>
            </a:r>
            <a:endParaRPr lang="hr-HR" dirty="0"/>
          </a:p>
        </p:txBody>
      </p:sp>
      <p:pic>
        <p:nvPicPr>
          <p:cNvPr id="1026" name="Picture 2" descr="C:\Users\Srednja Škola\Desktop\895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33674"/>
            <a:ext cx="1651620" cy="2009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2.TERENSKA NASTAVA: SLAVONSKI BROD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u="sng" dirty="0" smtClean="0"/>
              <a:t>VREMENIK</a:t>
            </a:r>
            <a:r>
              <a:rPr lang="hr-HR" dirty="0" smtClean="0"/>
              <a:t>: 15.04.2015.</a:t>
            </a:r>
          </a:p>
          <a:p>
            <a:r>
              <a:rPr lang="hr-HR" u="sng" dirty="0" smtClean="0"/>
              <a:t>AKTIVNOSTI</a:t>
            </a:r>
            <a:r>
              <a:rPr lang="hr-HR" dirty="0" smtClean="0"/>
              <a:t>:</a:t>
            </a:r>
          </a:p>
          <a:p>
            <a:r>
              <a:rPr lang="hr-HR" dirty="0" smtClean="0"/>
              <a:t>- posjetiti grad Slavonski Brod u vrijeme održavanja manifestacije</a:t>
            </a:r>
          </a:p>
          <a:p>
            <a:r>
              <a:rPr lang="hr-HR" dirty="0" smtClean="0"/>
              <a:t> „ Dani Ivane Brlić Mažuranić”</a:t>
            </a:r>
          </a:p>
          <a:p>
            <a:r>
              <a:rPr lang="hr-HR" dirty="0" smtClean="0"/>
              <a:t>- obići sobu u kojoj je kao dječak boravio naš poznati pjesnik Dragutin Tadijanović</a:t>
            </a:r>
          </a:p>
          <a:p>
            <a:r>
              <a:rPr lang="hr-HR" dirty="0" smtClean="0"/>
              <a:t>- posjetiti samostan Presvetog Trojstva u </a:t>
            </a:r>
            <a:r>
              <a:rPr lang="hr-HR" dirty="0" err="1" smtClean="0"/>
              <a:t>Sl.Brodu</a:t>
            </a:r>
            <a:endParaRPr lang="hr-HR" dirty="0" smtClean="0"/>
          </a:p>
          <a:p>
            <a:r>
              <a:rPr lang="hr-HR" dirty="0" smtClean="0"/>
              <a:t>- obilazak brodske tvrđave i sudjelovanje u radionicama koje je priredila Turistička zajednica grada Broda  (katakombe, kovačnica,ljekarna, konjušnica,stari zatvor,…) </a:t>
            </a:r>
          </a:p>
          <a:p>
            <a:r>
              <a:rPr lang="hr-HR" dirty="0" smtClean="0"/>
              <a:t>- pogledati plesnu predstavu „ Slavuj”,plesnog koreografa i slobodnog umjetnika Branka </a:t>
            </a:r>
            <a:r>
              <a:rPr lang="hr-HR" dirty="0" err="1" smtClean="0"/>
              <a:t>Bankovića</a:t>
            </a:r>
            <a:r>
              <a:rPr lang="hr-HR" dirty="0" smtClean="0"/>
              <a:t>  (</a:t>
            </a:r>
            <a:r>
              <a:rPr lang="hr-HR" i="1" dirty="0" smtClean="0"/>
              <a:t>prema bajci </a:t>
            </a:r>
            <a:r>
              <a:rPr lang="hr-HR" i="1" dirty="0" err="1" smtClean="0"/>
              <a:t>H.C</a:t>
            </a:r>
            <a:r>
              <a:rPr lang="hr-HR" i="1" dirty="0" smtClean="0"/>
              <a:t> Andersena „Carev slavuj”)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02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like za prebaciti\Terenska\P4150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38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like za prebaciti\Terenska\P4150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51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like za prebaciti\Terenska\P4150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89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333</TotalTime>
  <Words>913</Words>
  <Application>Microsoft Office PowerPoint</Application>
  <PresentationFormat>Prikaz na zaslonu (4:3)</PresentationFormat>
  <Paragraphs>101</Paragraphs>
  <Slides>58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58</vt:i4>
      </vt:variant>
    </vt:vector>
  </HeadingPairs>
  <TitlesOfParts>
    <vt:vector size="59" baseType="lpstr">
      <vt:lpstr>Putovanje</vt:lpstr>
      <vt:lpstr>Slajd 1</vt:lpstr>
      <vt:lpstr> </vt:lpstr>
      <vt:lpstr>1.”Čitamo mi u obitelji svi”!</vt:lpstr>
      <vt:lpstr>Slajd 4</vt:lpstr>
      <vt:lpstr>Upute i smjernice pismenog zadatka: </vt:lpstr>
      <vt:lpstr>2.TERENSKA NASTAVA: SLAVONSKI BROD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3. Integrirani dan: dpz – „Tree talks”!</vt:lpstr>
      <vt:lpstr>Integrirani predmeti: hj,  gk,  pid,  lk,  ej</vt:lpstr>
      <vt:lpstr>AKTIVNOSTI ZA UČENIKE: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4. PROJEKT: igračke kroz vrijeme</vt:lpstr>
      <vt:lpstr>AKTIVNOSTI ZA UČENIKE: </vt:lpstr>
      <vt:lpstr>PITANJA</vt:lpstr>
      <vt:lpstr>Sviralo,   Karlo mišić, 3.a</vt:lpstr>
      <vt:lpstr>PIŠTALJKA, MARKO MIŠIĆ, 3.A</vt:lpstr>
      <vt:lpstr>DRVENI VLAK,  EDUARDO GLAVAŠ, 3.A</vt:lpstr>
      <vt:lpstr>DRVENI VLAK, MATEO ARTIĆ, 3.A</vt:lpstr>
      <vt:lpstr>Slajd 53</vt:lpstr>
      <vt:lpstr>Slajd 54</vt:lpstr>
      <vt:lpstr>Slajd 55</vt:lpstr>
      <vt:lpstr>Slajd 56</vt:lpstr>
      <vt:lpstr>DRVENE LUTKICE, MARIJA RIBIĆ, 3.A</vt:lpstr>
      <vt:lpstr>                         K r a j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11</dc:creator>
  <cp:lastModifiedBy>Srednja Škola</cp:lastModifiedBy>
  <cp:revision>47</cp:revision>
  <dcterms:created xsi:type="dcterms:W3CDTF">2015-07-07T07:35:07Z</dcterms:created>
  <dcterms:modified xsi:type="dcterms:W3CDTF">2015-08-28T09:16:54Z</dcterms:modified>
</cp:coreProperties>
</file>